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2" r:id="rId5"/>
    <p:sldId id="273" r:id="rId6"/>
    <p:sldId id="264" r:id="rId7"/>
    <p:sldId id="274" r:id="rId8"/>
    <p:sldId id="275" r:id="rId9"/>
    <p:sldId id="263" r:id="rId10"/>
    <p:sldId id="266" r:id="rId11"/>
    <p:sldId id="276" r:id="rId12"/>
    <p:sldId id="277" r:id="rId13"/>
    <p:sldId id="267"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51"/>
  </p:normalViewPr>
  <p:slideViewPr>
    <p:cSldViewPr snapToGrid="0">
      <p:cViewPr varScale="1">
        <p:scale>
          <a:sx n="121" d="100"/>
          <a:sy n="121" d="100"/>
        </p:scale>
        <p:origin x="200"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1/29/25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1/29/25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1/29/25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1/29/25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1/29/25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1/29/25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1/29/25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1/29/25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1/29/25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1/29/25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1/29/25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1/29/25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1/29/25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1/29/25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1/29/25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1/29/25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1/29/25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D773-15F7-8D77-2517-141B3EC38451}"/>
              </a:ext>
            </a:extLst>
          </p:cNvPr>
          <p:cNvSpPr>
            <a:spLocks noGrp="1"/>
          </p:cNvSpPr>
          <p:nvPr>
            <p:ph type="ctrTitle"/>
          </p:nvPr>
        </p:nvSpPr>
        <p:spPr>
          <a:xfrm>
            <a:off x="2175641" y="520861"/>
            <a:ext cx="9328971" cy="1956121"/>
          </a:xfrm>
        </p:spPr>
        <p:txBody>
          <a:bodyPr>
            <a:normAutofit/>
          </a:bodyPr>
          <a:lstStyle/>
          <a:p>
            <a:pPr algn="ctr"/>
            <a:r>
              <a:rPr lang="en-US" sz="3600" dirty="0"/>
              <a:t>Orleans Transportation </a:t>
            </a:r>
            <a:br>
              <a:rPr lang="en-US" sz="3600" dirty="0"/>
            </a:br>
            <a:r>
              <a:rPr lang="en-US" sz="3600" dirty="0"/>
              <a:t>and </a:t>
            </a:r>
            <a:br>
              <a:rPr lang="en-US" sz="3600" dirty="0"/>
            </a:br>
            <a:r>
              <a:rPr lang="en-US" sz="3600" dirty="0"/>
              <a:t>Bikeways Advisory Committee</a:t>
            </a:r>
          </a:p>
        </p:txBody>
      </p:sp>
      <p:sp>
        <p:nvSpPr>
          <p:cNvPr id="3" name="Subtitle 2">
            <a:extLst>
              <a:ext uri="{FF2B5EF4-FFF2-40B4-BE49-F238E27FC236}">
                <a16:creationId xmlns:a16="http://schemas.microsoft.com/office/drawing/2014/main" id="{96C56E0D-1502-4E97-D338-6D021807FE55}"/>
              </a:ext>
            </a:extLst>
          </p:cNvPr>
          <p:cNvSpPr>
            <a:spLocks noGrp="1"/>
          </p:cNvSpPr>
          <p:nvPr>
            <p:ph type="subTitle" idx="1"/>
          </p:nvPr>
        </p:nvSpPr>
        <p:spPr>
          <a:xfrm>
            <a:off x="2589213" y="2824223"/>
            <a:ext cx="8915399" cy="3079439"/>
          </a:xfrm>
        </p:spPr>
        <p:txBody>
          <a:bodyPr>
            <a:normAutofit/>
          </a:bodyPr>
          <a:lstStyle/>
          <a:p>
            <a:endParaRPr lang="en-US" dirty="0"/>
          </a:p>
          <a:p>
            <a:pPr algn="ctr"/>
            <a:r>
              <a:rPr lang="en-US" sz="2800" dirty="0"/>
              <a:t>Project Review February 5 2025</a:t>
            </a:r>
          </a:p>
          <a:p>
            <a:pPr algn="ctr"/>
            <a:endParaRPr lang="en-US" dirty="0"/>
          </a:p>
          <a:p>
            <a:r>
              <a:rPr lang="en-US" dirty="0"/>
              <a:t>Members: Alice Thomason, Scott Macdonald, Peter </a:t>
            </a:r>
            <a:r>
              <a:rPr lang="en-US" dirty="0" err="1"/>
              <a:t>Allgeier</a:t>
            </a:r>
            <a:r>
              <a:rPr lang="en-US"/>
              <a:t>, </a:t>
            </a:r>
            <a:r>
              <a:rPr lang="en-US" err="1"/>
              <a:t>Geof</a:t>
            </a:r>
            <a:r>
              <a:rPr lang="en-US"/>
              <a:t> Deering,  Stephanie Gaskill, Lindsey Goodman, George </a:t>
            </a:r>
            <a:r>
              <a:rPr lang="en-US" err="1"/>
              <a:t>Meservey</a:t>
            </a:r>
            <a:r>
              <a:rPr lang="en-US"/>
              <a:t>, Doug Prentiss, Griffin Ryder, Calvin Sutton, Richard Waldo</a:t>
            </a:r>
          </a:p>
        </p:txBody>
      </p:sp>
    </p:spTree>
    <p:extLst>
      <p:ext uri="{BB962C8B-B14F-4D97-AF65-F5344CB8AC3E}">
        <p14:creationId xmlns:p14="http://schemas.microsoft.com/office/powerpoint/2010/main" val="220798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5C43-C722-A11C-7628-45EF0A67A336}"/>
              </a:ext>
            </a:extLst>
          </p:cNvPr>
          <p:cNvSpPr>
            <a:spLocks noGrp="1"/>
          </p:cNvSpPr>
          <p:nvPr>
            <p:ph type="title"/>
          </p:nvPr>
        </p:nvSpPr>
        <p:spPr/>
        <p:txBody>
          <a:bodyPr/>
          <a:lstStyle/>
          <a:p>
            <a:r>
              <a:rPr lang="en-US" dirty="0"/>
              <a:t>Main Street (Rt 28 to Beach Rd)</a:t>
            </a:r>
            <a:br>
              <a:rPr lang="en-US" dirty="0"/>
            </a:br>
            <a:r>
              <a:rPr lang="en-US" sz="3200" dirty="0"/>
              <a:t>Concepts Under Discussion</a:t>
            </a:r>
          </a:p>
        </p:txBody>
      </p:sp>
      <p:sp>
        <p:nvSpPr>
          <p:cNvPr id="3" name="Content Placeholder 2">
            <a:extLst>
              <a:ext uri="{FF2B5EF4-FFF2-40B4-BE49-F238E27FC236}">
                <a16:creationId xmlns:a16="http://schemas.microsoft.com/office/drawing/2014/main" id="{F7A170A1-0F22-3F15-FD1B-D0D475EE2620}"/>
              </a:ext>
            </a:extLst>
          </p:cNvPr>
          <p:cNvSpPr>
            <a:spLocks noGrp="1"/>
          </p:cNvSpPr>
          <p:nvPr>
            <p:ph idx="1"/>
          </p:nvPr>
        </p:nvSpPr>
        <p:spPr/>
        <p:txBody>
          <a:bodyPr/>
          <a:lstStyle/>
          <a:p>
            <a:pPr marL="0" indent="0">
              <a:buNone/>
            </a:pPr>
            <a:r>
              <a:rPr lang="en-US" dirty="0"/>
              <a:t>Option 1</a:t>
            </a:r>
          </a:p>
          <a:p>
            <a:r>
              <a:rPr lang="en-US" dirty="0"/>
              <a:t>Improve the sidewalk on the North side only and create separated bike lanes next to the travel lanes. Potential 51/2’ sidewalk north and 5 ’ adjacent bike lanes north and south)</a:t>
            </a:r>
          </a:p>
          <a:p>
            <a:endParaRPr lang="en-US" dirty="0"/>
          </a:p>
          <a:p>
            <a:pPr marL="0" indent="0">
              <a:buNone/>
            </a:pPr>
            <a:r>
              <a:rPr lang="en-US" dirty="0"/>
              <a:t>Option 2</a:t>
            </a:r>
          </a:p>
          <a:p>
            <a:r>
              <a:rPr lang="en-US" dirty="0"/>
              <a:t>Improve the sidewalk on the North Side and have a shared use path (or wide sidewalk) on the South side.  </a:t>
            </a:r>
          </a:p>
        </p:txBody>
      </p:sp>
    </p:spTree>
    <p:extLst>
      <p:ext uri="{BB962C8B-B14F-4D97-AF65-F5344CB8AC3E}">
        <p14:creationId xmlns:p14="http://schemas.microsoft.com/office/powerpoint/2010/main" val="318695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DF78-7D36-1BAC-966F-FDD2850D6C65}"/>
              </a:ext>
            </a:extLst>
          </p:cNvPr>
          <p:cNvSpPr>
            <a:spLocks noGrp="1"/>
          </p:cNvSpPr>
          <p:nvPr>
            <p:ph type="title"/>
          </p:nvPr>
        </p:nvSpPr>
        <p:spPr>
          <a:xfrm>
            <a:off x="1719696" y="142847"/>
            <a:ext cx="8911687" cy="1280890"/>
          </a:xfrm>
        </p:spPr>
        <p:txBody>
          <a:bodyPr/>
          <a:lstStyle/>
          <a:p>
            <a:r>
              <a:rPr lang="en-US" dirty="0"/>
              <a:t>Main Street Option 1</a:t>
            </a:r>
          </a:p>
        </p:txBody>
      </p:sp>
      <p:sp>
        <p:nvSpPr>
          <p:cNvPr id="7" name="Content Placeholder 6">
            <a:extLst>
              <a:ext uri="{FF2B5EF4-FFF2-40B4-BE49-F238E27FC236}">
                <a16:creationId xmlns:a16="http://schemas.microsoft.com/office/drawing/2014/main" id="{AA3FE3E6-30CC-50B3-10C8-8687FA9D0996}"/>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F4A3852A-453D-43C6-6445-8C3ABC0682AA}"/>
              </a:ext>
            </a:extLst>
          </p:cNvPr>
          <p:cNvPicPr>
            <a:picLocks noChangeAspect="1"/>
          </p:cNvPicPr>
          <p:nvPr/>
        </p:nvPicPr>
        <p:blipFill>
          <a:blip r:embed="rId2"/>
          <a:srcRect l="14407" t="9693" r="3324" b="2626"/>
          <a:stretch/>
        </p:blipFill>
        <p:spPr>
          <a:xfrm>
            <a:off x="1886551" y="750487"/>
            <a:ext cx="8669071" cy="6107513"/>
          </a:xfrm>
          <a:prstGeom prst="rect">
            <a:avLst/>
          </a:prstGeom>
        </p:spPr>
      </p:pic>
    </p:spTree>
    <p:extLst>
      <p:ext uri="{BB962C8B-B14F-4D97-AF65-F5344CB8AC3E}">
        <p14:creationId xmlns:p14="http://schemas.microsoft.com/office/powerpoint/2010/main" val="372293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E076-48EA-CE74-003A-798F6734074F}"/>
              </a:ext>
            </a:extLst>
          </p:cNvPr>
          <p:cNvSpPr>
            <a:spLocks noGrp="1"/>
          </p:cNvSpPr>
          <p:nvPr>
            <p:ph type="title"/>
          </p:nvPr>
        </p:nvSpPr>
        <p:spPr>
          <a:xfrm>
            <a:off x="1803653" y="181348"/>
            <a:ext cx="8911687" cy="1280890"/>
          </a:xfrm>
        </p:spPr>
        <p:txBody>
          <a:bodyPr/>
          <a:lstStyle/>
          <a:p>
            <a:r>
              <a:rPr lang="en-US" dirty="0"/>
              <a:t>Main Street Option 2</a:t>
            </a:r>
          </a:p>
        </p:txBody>
      </p:sp>
      <p:sp>
        <p:nvSpPr>
          <p:cNvPr id="3" name="Content Placeholder 2">
            <a:extLst>
              <a:ext uri="{FF2B5EF4-FFF2-40B4-BE49-F238E27FC236}">
                <a16:creationId xmlns:a16="http://schemas.microsoft.com/office/drawing/2014/main" id="{ECDFDA18-624F-FBD6-C356-66A5090B62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D14F6DB-6870-8A23-5A4C-B414944D5F83}"/>
              </a:ext>
            </a:extLst>
          </p:cNvPr>
          <p:cNvPicPr>
            <a:picLocks noChangeAspect="1"/>
          </p:cNvPicPr>
          <p:nvPr/>
        </p:nvPicPr>
        <p:blipFill>
          <a:blip r:embed="rId2"/>
          <a:stretch>
            <a:fillRect/>
          </a:stretch>
        </p:blipFill>
        <p:spPr>
          <a:xfrm>
            <a:off x="2409725" y="946778"/>
            <a:ext cx="7696802" cy="5892241"/>
          </a:xfrm>
          <a:prstGeom prst="rect">
            <a:avLst/>
          </a:prstGeom>
        </p:spPr>
      </p:pic>
    </p:spTree>
    <p:extLst>
      <p:ext uri="{BB962C8B-B14F-4D97-AF65-F5344CB8AC3E}">
        <p14:creationId xmlns:p14="http://schemas.microsoft.com/office/powerpoint/2010/main" val="174006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213B-EA5F-178A-11FF-857C943AD777}"/>
              </a:ext>
            </a:extLst>
          </p:cNvPr>
          <p:cNvSpPr>
            <a:spLocks noGrp="1"/>
          </p:cNvSpPr>
          <p:nvPr>
            <p:ph type="title"/>
          </p:nvPr>
        </p:nvSpPr>
        <p:spPr/>
        <p:txBody>
          <a:bodyPr/>
          <a:lstStyle/>
          <a:p>
            <a:r>
              <a:rPr lang="en-US" dirty="0"/>
              <a:t>Beach Road</a:t>
            </a:r>
          </a:p>
        </p:txBody>
      </p:sp>
      <p:sp>
        <p:nvSpPr>
          <p:cNvPr id="3" name="Content Placeholder 2">
            <a:extLst>
              <a:ext uri="{FF2B5EF4-FFF2-40B4-BE49-F238E27FC236}">
                <a16:creationId xmlns:a16="http://schemas.microsoft.com/office/drawing/2014/main" id="{58A8277E-2AF3-07FD-7744-7CA736576598}"/>
              </a:ext>
            </a:extLst>
          </p:cNvPr>
          <p:cNvSpPr>
            <a:spLocks noGrp="1"/>
          </p:cNvSpPr>
          <p:nvPr>
            <p:ph idx="1"/>
          </p:nvPr>
        </p:nvSpPr>
        <p:spPr>
          <a:xfrm>
            <a:off x="2589212" y="2209800"/>
            <a:ext cx="8915400" cy="3701422"/>
          </a:xfrm>
        </p:spPr>
        <p:txBody>
          <a:bodyPr/>
          <a:lstStyle/>
          <a:p>
            <a:r>
              <a:rPr lang="en-US" sz="2800" dirty="0"/>
              <a:t>Feasibility Study awarded to VHB</a:t>
            </a:r>
          </a:p>
          <a:p>
            <a:r>
              <a:rPr lang="en-US" sz="2800" dirty="0"/>
              <a:t>They will identify constraints</a:t>
            </a:r>
          </a:p>
          <a:p>
            <a:r>
              <a:rPr lang="en-US" sz="2800" dirty="0"/>
              <a:t>Options for further study will result and determine next steps.</a:t>
            </a:r>
          </a:p>
          <a:p>
            <a:pPr marL="0" indent="0">
              <a:buNone/>
            </a:pPr>
            <a:endParaRPr lang="en-US" dirty="0"/>
          </a:p>
        </p:txBody>
      </p:sp>
    </p:spTree>
    <p:extLst>
      <p:ext uri="{BB962C8B-B14F-4D97-AF65-F5344CB8AC3E}">
        <p14:creationId xmlns:p14="http://schemas.microsoft.com/office/powerpoint/2010/main" val="82987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5B76-6596-92E7-7B71-710866838982}"/>
              </a:ext>
            </a:extLst>
          </p:cNvPr>
          <p:cNvSpPr>
            <a:spLocks noGrp="1"/>
          </p:cNvSpPr>
          <p:nvPr>
            <p:ph type="title"/>
          </p:nvPr>
        </p:nvSpPr>
        <p:spPr>
          <a:xfrm>
            <a:off x="1949987" y="624110"/>
            <a:ext cx="9554626" cy="863167"/>
          </a:xfrm>
        </p:spPr>
        <p:txBody>
          <a:bodyPr>
            <a:normAutofit/>
          </a:bodyPr>
          <a:lstStyle/>
          <a:p>
            <a:r>
              <a:rPr lang="en-US" sz="2800" dirty="0"/>
              <a:t>Conceptual Timeline for Decision Making and Funding</a:t>
            </a:r>
          </a:p>
        </p:txBody>
      </p:sp>
      <p:sp>
        <p:nvSpPr>
          <p:cNvPr id="3" name="Content Placeholder 2">
            <a:extLst>
              <a:ext uri="{FF2B5EF4-FFF2-40B4-BE49-F238E27FC236}">
                <a16:creationId xmlns:a16="http://schemas.microsoft.com/office/drawing/2014/main" id="{443871A9-CDDF-17E5-4B0A-189F9AC57D0D}"/>
              </a:ext>
            </a:extLst>
          </p:cNvPr>
          <p:cNvSpPr>
            <a:spLocks noGrp="1"/>
          </p:cNvSpPr>
          <p:nvPr>
            <p:ph idx="1"/>
          </p:nvPr>
        </p:nvSpPr>
        <p:spPr>
          <a:xfrm>
            <a:off x="1574800" y="1487276"/>
            <a:ext cx="9554626" cy="5370724"/>
          </a:xfrm>
        </p:spPr>
        <p:txBody>
          <a:bodyPr>
            <a:normAutofit/>
          </a:bodyPr>
          <a:lstStyle/>
          <a:p>
            <a:r>
              <a:rPr lang="en-US" dirty="0"/>
              <a:t>Ol</a:t>
            </a:r>
            <a:r>
              <a:rPr lang="en-US" sz="1900" dirty="0"/>
              <a:t>d Colony: 		Engineering Design TM May 2025 ($350K)</a:t>
            </a:r>
          </a:p>
          <a:p>
            <a:pPr marL="914400" lvl="2" indent="0">
              <a:buNone/>
            </a:pPr>
            <a:r>
              <a:rPr lang="en-US" sz="1900" dirty="0"/>
              <a:t>			Grant Cycle</a:t>
            </a:r>
          </a:p>
          <a:p>
            <a:pPr marL="0" indent="0">
              <a:buNone/>
            </a:pPr>
            <a:r>
              <a:rPr lang="en-US" sz="1900" dirty="0"/>
              <a:t>					Construction Funding TM May 2028 (est. $3 million)</a:t>
            </a:r>
          </a:p>
          <a:p>
            <a:r>
              <a:rPr lang="en-US" sz="1900" dirty="0"/>
              <a:t>Main Street: 		Field Survey TM 2025 May 2025 ($100 K)</a:t>
            </a:r>
          </a:p>
          <a:p>
            <a:pPr marL="1828800" lvl="4" indent="0">
              <a:buNone/>
            </a:pPr>
            <a:r>
              <a:rPr lang="en-US" sz="1900" dirty="0"/>
              <a:t>	Engineering Design Funding Tm May 2026 ( $500K)</a:t>
            </a:r>
          </a:p>
          <a:p>
            <a:pPr marL="0" indent="0">
              <a:buNone/>
            </a:pPr>
            <a:r>
              <a:rPr lang="en-US" sz="1900" dirty="0"/>
              <a:t>					Grant Cycle</a:t>
            </a:r>
          </a:p>
          <a:p>
            <a:pPr marL="0" indent="0">
              <a:buNone/>
            </a:pPr>
            <a:r>
              <a:rPr lang="en-US" sz="1900" dirty="0"/>
              <a:t>					Construction Funding TM May 2030 (est. $10 million</a:t>
            </a:r>
          </a:p>
          <a:p>
            <a:r>
              <a:rPr lang="en-US" sz="1900" dirty="0"/>
              <a:t>Beach Road: 	Feasibility Study: Ongoing</a:t>
            </a:r>
          </a:p>
          <a:p>
            <a:pPr marL="0" indent="0">
              <a:buNone/>
            </a:pPr>
            <a:r>
              <a:rPr lang="en-US" sz="1900" dirty="0"/>
              <a:t>					Field Survey 2027</a:t>
            </a:r>
          </a:p>
          <a:p>
            <a:pPr marL="0" indent="0">
              <a:buNone/>
            </a:pPr>
            <a:r>
              <a:rPr lang="en-US" sz="1900" dirty="0"/>
              <a:t>					Engineering Design Funding TBD</a:t>
            </a:r>
          </a:p>
          <a:p>
            <a:pPr marL="1828800" lvl="4" indent="0">
              <a:buNone/>
            </a:pPr>
            <a:r>
              <a:rPr lang="en-US" sz="1900" dirty="0"/>
              <a:t>	Grant Cycle</a:t>
            </a:r>
          </a:p>
          <a:p>
            <a:pPr marL="1828800" lvl="4" indent="0">
              <a:buNone/>
            </a:pPr>
            <a:r>
              <a:rPr lang="en-US" sz="1900" dirty="0"/>
              <a:t>	Construction Funding TBD</a:t>
            </a:r>
          </a:p>
          <a:p>
            <a:endParaRPr lang="en-US" dirty="0"/>
          </a:p>
          <a:p>
            <a:endParaRPr lang="en-US" dirty="0"/>
          </a:p>
        </p:txBody>
      </p:sp>
    </p:spTree>
    <p:extLst>
      <p:ext uri="{BB962C8B-B14F-4D97-AF65-F5344CB8AC3E}">
        <p14:creationId xmlns:p14="http://schemas.microsoft.com/office/powerpoint/2010/main" val="139082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E622-DC32-A07B-1CD3-81722B29231D}"/>
              </a:ext>
            </a:extLst>
          </p:cNvPr>
          <p:cNvSpPr>
            <a:spLocks noGrp="1"/>
          </p:cNvSpPr>
          <p:nvPr>
            <p:ph type="title"/>
          </p:nvPr>
        </p:nvSpPr>
        <p:spPr/>
        <p:txBody>
          <a:bodyPr/>
          <a:lstStyle/>
          <a:p>
            <a:r>
              <a:rPr lang="en-US" dirty="0"/>
              <a:t>Grant Opportunities to Support Projects</a:t>
            </a:r>
          </a:p>
        </p:txBody>
      </p:sp>
      <p:sp>
        <p:nvSpPr>
          <p:cNvPr id="3" name="Content Placeholder 2">
            <a:extLst>
              <a:ext uri="{FF2B5EF4-FFF2-40B4-BE49-F238E27FC236}">
                <a16:creationId xmlns:a16="http://schemas.microsoft.com/office/drawing/2014/main" id="{1EAA9BBB-C5DC-6629-9392-FCEEDC188E2E}"/>
              </a:ext>
            </a:extLst>
          </p:cNvPr>
          <p:cNvSpPr>
            <a:spLocks noGrp="1"/>
          </p:cNvSpPr>
          <p:nvPr>
            <p:ph idx="1"/>
          </p:nvPr>
        </p:nvSpPr>
        <p:spPr/>
        <p:txBody>
          <a:bodyPr>
            <a:normAutofit/>
          </a:bodyPr>
          <a:lstStyle/>
          <a:p>
            <a:r>
              <a:rPr lang="en-US" sz="2800" dirty="0"/>
              <a:t>Complete Streets</a:t>
            </a:r>
          </a:p>
          <a:p>
            <a:r>
              <a:rPr lang="en-US" sz="2800" dirty="0"/>
              <a:t>Mass Trails Grant</a:t>
            </a:r>
          </a:p>
          <a:p>
            <a:r>
              <a:rPr lang="en-US" sz="2800" dirty="0"/>
              <a:t>Mass Works</a:t>
            </a:r>
          </a:p>
          <a:p>
            <a:r>
              <a:rPr lang="en-US" sz="2800" dirty="0"/>
              <a:t>TIP</a:t>
            </a:r>
          </a:p>
          <a:p>
            <a:r>
              <a:rPr lang="en-US" sz="2800" dirty="0"/>
              <a:t>Other </a:t>
            </a:r>
          </a:p>
        </p:txBody>
      </p:sp>
    </p:spTree>
    <p:extLst>
      <p:ext uri="{BB962C8B-B14F-4D97-AF65-F5344CB8AC3E}">
        <p14:creationId xmlns:p14="http://schemas.microsoft.com/office/powerpoint/2010/main" val="46875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7D94-EB78-FFB7-BD11-D2506C391E4D}"/>
              </a:ext>
            </a:extLst>
          </p:cNvPr>
          <p:cNvSpPr>
            <a:spLocks noGrp="1"/>
          </p:cNvSpPr>
          <p:nvPr>
            <p:ph type="title"/>
          </p:nvPr>
        </p:nvSpPr>
        <p:spPr>
          <a:xfrm>
            <a:off x="2592925" y="624109"/>
            <a:ext cx="8911687" cy="1980195"/>
          </a:xfrm>
        </p:spPr>
        <p:txBody>
          <a:bodyPr>
            <a:noAutofit/>
          </a:bodyPr>
          <a:lstStyle/>
          <a:p>
            <a:r>
              <a:rPr lang="en-US" sz="2000" dirty="0"/>
              <a:t>The committee has been doing preliminary work on three key projects which we believe will enhance the safety and enjoyment of significant town roadways and in doing so will advance safety, health and environmental goals of the town.</a:t>
            </a:r>
            <a:r>
              <a:rPr lang="en-US" sz="2400" dirty="0"/>
              <a:t> * </a:t>
            </a:r>
            <a:r>
              <a:rPr lang="en-US" sz="2000" dirty="0"/>
              <a:t>Two of these projects were at the top of the Complete Streets Prioritization Plan list and the third was and has been under consideration before the creation of the Plan.</a:t>
            </a:r>
          </a:p>
        </p:txBody>
      </p:sp>
      <p:sp>
        <p:nvSpPr>
          <p:cNvPr id="3" name="Content Placeholder 2">
            <a:extLst>
              <a:ext uri="{FF2B5EF4-FFF2-40B4-BE49-F238E27FC236}">
                <a16:creationId xmlns:a16="http://schemas.microsoft.com/office/drawing/2014/main" id="{CEA48DD0-B71B-DEAF-2297-014DD437E628}"/>
              </a:ext>
            </a:extLst>
          </p:cNvPr>
          <p:cNvSpPr>
            <a:spLocks noGrp="1"/>
          </p:cNvSpPr>
          <p:nvPr>
            <p:ph idx="1"/>
          </p:nvPr>
        </p:nvSpPr>
        <p:spPr>
          <a:xfrm>
            <a:off x="2159306" y="2771774"/>
            <a:ext cx="9551624" cy="3122249"/>
          </a:xfrm>
        </p:spPr>
        <p:txBody>
          <a:bodyPr>
            <a:normAutofit/>
          </a:bodyPr>
          <a:lstStyle/>
          <a:p>
            <a:pPr marL="0" indent="0">
              <a:buNone/>
            </a:pPr>
            <a:r>
              <a:rPr lang="en-US" sz="2400" dirty="0"/>
              <a:t>	Project 								Status</a:t>
            </a:r>
          </a:p>
          <a:p>
            <a:r>
              <a:rPr lang="en-US" sz="2400" dirty="0"/>
              <a:t>Old Colony Road			2 Design Options under 													consideration</a:t>
            </a:r>
          </a:p>
          <a:p>
            <a:r>
              <a:rPr lang="en-US" sz="2400" dirty="0"/>
              <a:t>Main Street *					Concept Plans under discussion</a:t>
            </a:r>
          </a:p>
          <a:p>
            <a:r>
              <a:rPr lang="en-US" sz="2400" dirty="0"/>
              <a:t>Beach Road *				Feasibility Study Underway  </a:t>
            </a:r>
          </a:p>
          <a:p>
            <a:pPr marL="0" indent="0">
              <a:buNone/>
            </a:pPr>
            <a:r>
              <a:rPr lang="en-US" dirty="0"/>
              <a:t>These projects have also been targeted in various town planning documents</a:t>
            </a:r>
          </a:p>
        </p:txBody>
      </p:sp>
    </p:spTree>
    <p:extLst>
      <p:ext uri="{BB962C8B-B14F-4D97-AF65-F5344CB8AC3E}">
        <p14:creationId xmlns:p14="http://schemas.microsoft.com/office/powerpoint/2010/main" val="73352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000">
              <a:schemeClr val="bg1">
                <a:lumMod val="9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60AD-0873-EB5E-5A5B-4FAC98D9378A}"/>
              </a:ext>
            </a:extLst>
          </p:cNvPr>
          <p:cNvSpPr>
            <a:spLocks noGrp="1"/>
          </p:cNvSpPr>
          <p:nvPr>
            <p:ph type="title"/>
          </p:nvPr>
        </p:nvSpPr>
        <p:spPr>
          <a:xfrm>
            <a:off x="2288125" y="555974"/>
            <a:ext cx="8911687" cy="1577626"/>
          </a:xfrm>
        </p:spPr>
        <p:txBody>
          <a:bodyPr>
            <a:normAutofit fontScale="90000"/>
          </a:bodyPr>
          <a:lstStyle/>
          <a:p>
            <a:r>
              <a:rPr lang="en-US" dirty="0"/>
              <a:t>Old Colony Way</a:t>
            </a:r>
            <a:br>
              <a:rPr lang="en-US" dirty="0"/>
            </a:br>
            <a:r>
              <a:rPr lang="en-US" sz="2700" dirty="0"/>
              <a:t>Improvements for Old Colony Way have been under discussion for years. Some action has been taken but more needs be done. </a:t>
            </a:r>
            <a:br>
              <a:rPr lang="en-US" sz="2700" dirty="0"/>
            </a:br>
            <a:br>
              <a:rPr lang="en-US" sz="2200" b="1" dirty="0"/>
            </a:br>
            <a:r>
              <a:rPr lang="en-US" sz="2200" b="1" dirty="0"/>
              <a:t>Problem							Solutions to Date</a:t>
            </a:r>
          </a:p>
        </p:txBody>
      </p:sp>
      <p:sp>
        <p:nvSpPr>
          <p:cNvPr id="3" name="Content Placeholder 2">
            <a:extLst>
              <a:ext uri="{FF2B5EF4-FFF2-40B4-BE49-F238E27FC236}">
                <a16:creationId xmlns:a16="http://schemas.microsoft.com/office/drawing/2014/main" id="{A56AFB90-9B7F-F2F1-4129-B70B3DC59BB0}"/>
              </a:ext>
            </a:extLst>
          </p:cNvPr>
          <p:cNvSpPr>
            <a:spLocks noGrp="1"/>
          </p:cNvSpPr>
          <p:nvPr>
            <p:ph idx="1"/>
          </p:nvPr>
        </p:nvSpPr>
        <p:spPr>
          <a:xfrm>
            <a:off x="2195512" y="2819400"/>
            <a:ext cx="8915400" cy="3302000"/>
          </a:xfrm>
        </p:spPr>
        <p:txBody>
          <a:bodyPr/>
          <a:lstStyle/>
          <a:p>
            <a:pPr marL="0" indent="0">
              <a:buNone/>
            </a:pPr>
            <a:r>
              <a:rPr lang="en-US" dirty="0"/>
              <a:t>	</a:t>
            </a:r>
          </a:p>
          <a:p>
            <a:pPr marL="0" indent="0">
              <a:buNone/>
            </a:pPr>
            <a:r>
              <a:rPr lang="en-US" sz="2400" b="1" dirty="0"/>
              <a:t>Issues</a:t>
            </a:r>
            <a:r>
              <a:rPr lang="en-US" sz="2400" dirty="0"/>
              <a:t> 								</a:t>
            </a:r>
            <a:r>
              <a:rPr lang="en-US" sz="2400" b="1" dirty="0"/>
              <a:t>Remedies to date</a:t>
            </a:r>
          </a:p>
          <a:p>
            <a:pPr marL="0" indent="0">
              <a:buNone/>
            </a:pPr>
            <a:endParaRPr lang="en-US" dirty="0"/>
          </a:p>
        </p:txBody>
      </p:sp>
      <p:graphicFrame>
        <p:nvGraphicFramePr>
          <p:cNvPr id="5" name="Table 4">
            <a:extLst>
              <a:ext uri="{FF2B5EF4-FFF2-40B4-BE49-F238E27FC236}">
                <a16:creationId xmlns:a16="http://schemas.microsoft.com/office/drawing/2014/main" id="{66401D4C-A27F-089B-F9CA-AA11A3097A38}"/>
              </a:ext>
            </a:extLst>
          </p:cNvPr>
          <p:cNvGraphicFramePr>
            <a:graphicFrameLocks noGrp="1"/>
          </p:cNvGraphicFramePr>
          <p:nvPr>
            <p:extLst>
              <p:ext uri="{D42A27DB-BD31-4B8C-83A1-F6EECF244321}">
                <p14:modId xmlns:p14="http://schemas.microsoft.com/office/powerpoint/2010/main" val="660932839"/>
              </p:ext>
            </p:extLst>
          </p:nvPr>
        </p:nvGraphicFramePr>
        <p:xfrm>
          <a:off x="2195512" y="2946400"/>
          <a:ext cx="8915400" cy="4024704"/>
        </p:xfrm>
        <a:graphic>
          <a:graphicData uri="http://schemas.openxmlformats.org/drawingml/2006/table">
            <a:tbl>
              <a:tblPr firstRow="1" bandRow="1">
                <a:tableStyleId>{5C22544A-7EE6-4342-B048-85BDC9FD1C3A}</a:tableStyleId>
              </a:tblPr>
              <a:tblGrid>
                <a:gridCol w="4290536">
                  <a:extLst>
                    <a:ext uri="{9D8B030D-6E8A-4147-A177-3AD203B41FA5}">
                      <a16:colId xmlns:a16="http://schemas.microsoft.com/office/drawing/2014/main" val="619281178"/>
                    </a:ext>
                  </a:extLst>
                </a:gridCol>
                <a:gridCol w="4624864">
                  <a:extLst>
                    <a:ext uri="{9D8B030D-6E8A-4147-A177-3AD203B41FA5}">
                      <a16:colId xmlns:a16="http://schemas.microsoft.com/office/drawing/2014/main" val="3599888887"/>
                    </a:ext>
                  </a:extLst>
                </a:gridCol>
              </a:tblGrid>
              <a:tr h="402602">
                <a:tc>
                  <a:txBody>
                    <a:bodyPr/>
                    <a:lstStyle/>
                    <a:p>
                      <a:r>
                        <a:rPr lang="en-US" b="0" dirty="0">
                          <a:solidFill>
                            <a:schemeClr val="tx1"/>
                          </a:solidFill>
                        </a:rPr>
                        <a:t>Speeding Vehicles </a:t>
                      </a:r>
                    </a:p>
                  </a:txBody>
                  <a:tcPr>
                    <a:solidFill>
                      <a:schemeClr val="bg2"/>
                    </a:solidFill>
                  </a:tcPr>
                </a:tc>
                <a:tc>
                  <a:txBody>
                    <a:bodyPr/>
                    <a:lstStyle/>
                    <a:p>
                      <a:r>
                        <a:rPr lang="en-US" b="0" dirty="0">
                          <a:solidFill>
                            <a:schemeClr val="tx1"/>
                          </a:solidFill>
                        </a:rPr>
                        <a:t>“Road diet” by way of a few bump outs</a:t>
                      </a:r>
                    </a:p>
                  </a:txBody>
                  <a:tcPr>
                    <a:solidFill>
                      <a:schemeClr val="bg2"/>
                    </a:solidFill>
                  </a:tcPr>
                </a:tc>
                <a:extLst>
                  <a:ext uri="{0D108BD9-81ED-4DB2-BD59-A6C34878D82A}">
                    <a16:rowId xmlns:a16="http://schemas.microsoft.com/office/drawing/2014/main" val="2978015773"/>
                  </a:ext>
                </a:extLst>
              </a:tr>
              <a:tr h="10065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Poor visibility for cars entering and exiting parking lots due to streetside parking</a:t>
                      </a:r>
                    </a:p>
                  </a:txBody>
                  <a:tcPr>
                    <a:solidFill>
                      <a:schemeClr val="bg2"/>
                    </a:solidFill>
                  </a:tcPr>
                </a:tc>
                <a:tc>
                  <a:txBody>
                    <a:bodyPr/>
                    <a:lstStyle/>
                    <a:p>
                      <a:r>
                        <a:rPr lang="en-US" dirty="0">
                          <a:solidFill>
                            <a:schemeClr val="tx1"/>
                          </a:solidFill>
                        </a:rPr>
                        <a:t>Some striping has deterred drivers from parking in blind spots.</a:t>
                      </a:r>
                    </a:p>
                  </a:txBody>
                  <a:tcPr>
                    <a:solidFill>
                      <a:schemeClr val="bg2"/>
                    </a:solidFill>
                  </a:tcPr>
                </a:tc>
                <a:extLst>
                  <a:ext uri="{0D108BD9-81ED-4DB2-BD59-A6C34878D82A}">
                    <a16:rowId xmlns:a16="http://schemas.microsoft.com/office/drawing/2014/main" val="1168896305"/>
                  </a:ext>
                </a:extLst>
              </a:tr>
              <a:tr h="1006505">
                <a:tc>
                  <a:txBody>
                    <a:bodyPr/>
                    <a:lstStyle/>
                    <a:p>
                      <a:r>
                        <a:rPr lang="en-US" dirty="0">
                          <a:solidFill>
                            <a:schemeClr val="tx1"/>
                          </a:solidFill>
                        </a:rPr>
                        <a:t>Sidewalk improvements needed: Width of walk limiting and material needs upgrade.</a:t>
                      </a:r>
                    </a:p>
                  </a:txBody>
                  <a:tcPr>
                    <a:solidFill>
                      <a:schemeClr val="bg2"/>
                    </a:solidFill>
                  </a:tcPr>
                </a:tc>
                <a:tc>
                  <a:txBody>
                    <a:bodyPr/>
                    <a:lstStyle/>
                    <a:p>
                      <a:r>
                        <a:rPr lang="en-US" dirty="0">
                          <a:solidFill>
                            <a:schemeClr val="tx1"/>
                          </a:solidFill>
                        </a:rPr>
                        <a:t>Added 800’of sidewalk on each side from Main; improved crosswalks.</a:t>
                      </a:r>
                    </a:p>
                  </a:txBody>
                  <a:tcPr>
                    <a:solidFill>
                      <a:schemeClr val="bg2"/>
                    </a:solidFill>
                  </a:tcPr>
                </a:tc>
                <a:extLst>
                  <a:ext uri="{0D108BD9-81ED-4DB2-BD59-A6C34878D82A}">
                    <a16:rowId xmlns:a16="http://schemas.microsoft.com/office/drawing/2014/main" val="3614066245"/>
                  </a:ext>
                </a:extLst>
              </a:tr>
              <a:tr h="12064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No safe accommodations for bicyclists choosing to access the  retail areas and village.  </a:t>
                      </a:r>
                    </a:p>
                  </a:txBody>
                  <a:tcPr>
                    <a:solidFill>
                      <a:schemeClr val="bg2"/>
                    </a:solidFill>
                  </a:tcPr>
                </a:tc>
                <a:tc>
                  <a:txBody>
                    <a:bodyPr/>
                    <a:lstStyle/>
                    <a:p>
                      <a:r>
                        <a:rPr lang="en-US" dirty="0">
                          <a:solidFill>
                            <a:schemeClr val="tx1"/>
                          </a:solidFill>
                        </a:rPr>
                        <a:t>Shared path or bike lane needed</a:t>
                      </a:r>
                    </a:p>
                  </a:txBody>
                  <a:tcPr>
                    <a:solidFill>
                      <a:schemeClr val="bg2"/>
                    </a:solidFill>
                  </a:tcPr>
                </a:tc>
                <a:extLst>
                  <a:ext uri="{0D108BD9-81ED-4DB2-BD59-A6C34878D82A}">
                    <a16:rowId xmlns:a16="http://schemas.microsoft.com/office/drawing/2014/main" val="4198952071"/>
                  </a:ext>
                </a:extLst>
              </a:tr>
              <a:tr h="40260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90312592"/>
                  </a:ext>
                </a:extLst>
              </a:tr>
            </a:tbl>
          </a:graphicData>
        </a:graphic>
      </p:graphicFrame>
    </p:spTree>
    <p:extLst>
      <p:ext uri="{BB962C8B-B14F-4D97-AF65-F5344CB8AC3E}">
        <p14:creationId xmlns:p14="http://schemas.microsoft.com/office/powerpoint/2010/main" val="297559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AE5C-6B0A-72B3-CD96-FD74580EDE45}"/>
              </a:ext>
            </a:extLst>
          </p:cNvPr>
          <p:cNvSpPr>
            <a:spLocks noGrp="1"/>
          </p:cNvSpPr>
          <p:nvPr>
            <p:ph type="title"/>
          </p:nvPr>
        </p:nvSpPr>
        <p:spPr>
          <a:xfrm>
            <a:off x="2313793" y="483778"/>
            <a:ext cx="8911687" cy="633190"/>
          </a:xfrm>
        </p:spPr>
        <p:txBody>
          <a:bodyPr>
            <a:normAutofit fontScale="90000"/>
          </a:bodyPr>
          <a:lstStyle/>
          <a:p>
            <a:r>
              <a:rPr lang="en-US" dirty="0"/>
              <a:t>Old Colony Design Option 1</a:t>
            </a:r>
            <a:br>
              <a:rPr lang="en-US" dirty="0"/>
            </a:br>
            <a:endParaRPr lang="en-US" dirty="0"/>
          </a:p>
        </p:txBody>
      </p:sp>
      <p:sp>
        <p:nvSpPr>
          <p:cNvPr id="3" name="Content Placeholder 2">
            <a:extLst>
              <a:ext uri="{FF2B5EF4-FFF2-40B4-BE49-F238E27FC236}">
                <a16:creationId xmlns:a16="http://schemas.microsoft.com/office/drawing/2014/main" id="{1BC0F60E-E3B4-4389-D92F-0CB2CBC9A7F4}"/>
              </a:ext>
            </a:extLst>
          </p:cNvPr>
          <p:cNvSpPr>
            <a:spLocks noGrp="1"/>
          </p:cNvSpPr>
          <p:nvPr>
            <p:ph idx="1"/>
          </p:nvPr>
        </p:nvSpPr>
        <p:spPr>
          <a:xfrm>
            <a:off x="309813" y="1536433"/>
            <a:ext cx="3492166" cy="4653922"/>
          </a:xfrm>
        </p:spPr>
        <p:txBody>
          <a:bodyPr>
            <a:normAutofit/>
          </a:bodyPr>
          <a:lstStyle/>
          <a:p>
            <a:pPr>
              <a:spcAft>
                <a:spcPts val="600"/>
              </a:spcAft>
              <a:buClr>
                <a:srgbClr val="9BBB59"/>
              </a:buClr>
            </a:pPr>
            <a:r>
              <a:rPr lang="en-US" sz="1700" dirty="0"/>
              <a:t>Continuous side walk on the north side with on road parking</a:t>
            </a:r>
          </a:p>
          <a:p>
            <a:pPr>
              <a:spcAft>
                <a:spcPts val="600"/>
              </a:spcAft>
              <a:buClr>
                <a:srgbClr val="9BBB59"/>
              </a:buClr>
            </a:pPr>
            <a:r>
              <a:rPr lang="en-US" sz="1700" dirty="0"/>
              <a:t>Segmented sidewalk on south with parking</a:t>
            </a:r>
          </a:p>
          <a:p>
            <a:pPr>
              <a:spcAft>
                <a:spcPts val="600"/>
              </a:spcAft>
              <a:buClr>
                <a:srgbClr val="9BBB59"/>
              </a:buClr>
            </a:pPr>
            <a:r>
              <a:rPr lang="en-US" sz="1700" dirty="0"/>
              <a:t>Bump outs for crosswalks and driveway sight distance</a:t>
            </a:r>
          </a:p>
          <a:p>
            <a:pPr marL="0" indent="0">
              <a:buNone/>
            </a:pPr>
            <a:endParaRPr lang="en-US" sz="2600" b="1" dirty="0">
              <a:latin typeface="Arial Black" panose="020B0A04020102020204" pitchFamily="34" charset="0"/>
            </a:endParaRPr>
          </a:p>
          <a:p>
            <a:pPr marL="0" indent="0">
              <a:buNone/>
            </a:pPr>
            <a:endParaRPr lang="en-US" sz="2600" b="1" dirty="0">
              <a:latin typeface="Arial Black" panose="020B0A04020102020204" pitchFamily="34" charset="0"/>
            </a:endParaRPr>
          </a:p>
          <a:p>
            <a:pPr marL="0" indent="0">
              <a:buNone/>
            </a:pPr>
            <a:endParaRPr lang="en-US" sz="2600" b="1" dirty="0">
              <a:latin typeface="Arial Black" panose="020B0A04020102020204" pitchFamily="34" charset="0"/>
            </a:endParaRPr>
          </a:p>
          <a:p>
            <a:pPr marL="0" indent="0">
              <a:buNone/>
            </a:pPr>
            <a:endParaRPr lang="en-US" sz="2600" b="1" dirty="0">
              <a:latin typeface="Arial Black" panose="020B0A04020102020204" pitchFamily="34" charset="0"/>
            </a:endParaRPr>
          </a:p>
          <a:p>
            <a:endParaRPr lang="en-US" dirty="0">
              <a:latin typeface="Arial Black" panose="020B0A04020102020204" pitchFamily="34" charset="0"/>
            </a:endParaRPr>
          </a:p>
        </p:txBody>
      </p:sp>
      <p:pic>
        <p:nvPicPr>
          <p:cNvPr id="4" name="Picture 3" descr="A group of cars on a road&#10;&#10;Description automatically generated">
            <a:extLst>
              <a:ext uri="{FF2B5EF4-FFF2-40B4-BE49-F238E27FC236}">
                <a16:creationId xmlns:a16="http://schemas.microsoft.com/office/drawing/2014/main" id="{7975749B-DA84-0BE7-CA4B-ADCED4707179}"/>
              </a:ext>
            </a:extLst>
          </p:cNvPr>
          <p:cNvPicPr>
            <a:picLocks noChangeAspect="1"/>
          </p:cNvPicPr>
          <p:nvPr/>
        </p:nvPicPr>
        <p:blipFill rotWithShape="1">
          <a:blip r:embed="rId2">
            <a:extLst>
              <a:ext uri="{28A0092B-C50C-407E-A947-70E740481C1C}">
                <a14:useLocalDpi xmlns:a14="http://schemas.microsoft.com/office/drawing/2010/main" val="0"/>
              </a:ext>
            </a:extLst>
          </a:blip>
          <a:srcRect l="18569" t="10758" r="21737" b="15544"/>
          <a:stretch/>
        </p:blipFill>
        <p:spPr>
          <a:xfrm>
            <a:off x="3925077" y="1116968"/>
            <a:ext cx="8266923" cy="5741032"/>
          </a:xfrm>
          <a:prstGeom prst="rect">
            <a:avLst/>
          </a:prstGeom>
        </p:spPr>
      </p:pic>
    </p:spTree>
    <p:extLst>
      <p:ext uri="{BB962C8B-B14F-4D97-AF65-F5344CB8AC3E}">
        <p14:creationId xmlns:p14="http://schemas.microsoft.com/office/powerpoint/2010/main" val="220530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3AB66-2DD3-C69C-80BB-B57F5AE9376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661F53E-85A8-92DE-5421-8DF4D841131A}"/>
              </a:ext>
            </a:extLst>
          </p:cNvPr>
          <p:cNvPicPr>
            <a:picLocks noChangeAspect="1"/>
          </p:cNvPicPr>
          <p:nvPr/>
        </p:nvPicPr>
        <p:blipFill>
          <a:blip r:embed="rId2"/>
          <a:stretch>
            <a:fillRect/>
          </a:stretch>
        </p:blipFill>
        <p:spPr>
          <a:xfrm>
            <a:off x="265599" y="1306573"/>
            <a:ext cx="11791989" cy="4373258"/>
          </a:xfrm>
          <a:prstGeom prst="rect">
            <a:avLst/>
          </a:prstGeom>
        </p:spPr>
      </p:pic>
      <p:sp>
        <p:nvSpPr>
          <p:cNvPr id="9" name="TextBox 8">
            <a:extLst>
              <a:ext uri="{FF2B5EF4-FFF2-40B4-BE49-F238E27FC236}">
                <a16:creationId xmlns:a16="http://schemas.microsoft.com/office/drawing/2014/main" id="{AAC92D88-4037-330F-0BE4-2D1C4AD1FF3F}"/>
              </a:ext>
            </a:extLst>
          </p:cNvPr>
          <p:cNvSpPr txBox="1"/>
          <p:nvPr/>
        </p:nvSpPr>
        <p:spPr>
          <a:xfrm>
            <a:off x="9588178" y="5259039"/>
            <a:ext cx="1691788" cy="584775"/>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Limit of Work – Meet Phase 1</a:t>
            </a:r>
          </a:p>
        </p:txBody>
      </p:sp>
      <p:sp>
        <p:nvSpPr>
          <p:cNvPr id="10" name="Arrow: Up 9">
            <a:extLst>
              <a:ext uri="{FF2B5EF4-FFF2-40B4-BE49-F238E27FC236}">
                <a16:creationId xmlns:a16="http://schemas.microsoft.com/office/drawing/2014/main" id="{76B91CBD-FCDD-4F04-D454-0F9F0587BD86}"/>
              </a:ext>
            </a:extLst>
          </p:cNvPr>
          <p:cNvSpPr/>
          <p:nvPr/>
        </p:nvSpPr>
        <p:spPr>
          <a:xfrm>
            <a:off x="9588178" y="4511693"/>
            <a:ext cx="369277" cy="7473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7B47E59E-B045-12F3-08B2-69AFAC68E0B5}"/>
              </a:ext>
            </a:extLst>
          </p:cNvPr>
          <p:cNvSpPr/>
          <p:nvPr/>
        </p:nvSpPr>
        <p:spPr>
          <a:xfrm rot="2226075">
            <a:off x="844061" y="1569487"/>
            <a:ext cx="290146" cy="6154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1D7ACC-2E16-4F02-02CB-1EA6759A33CD}"/>
              </a:ext>
            </a:extLst>
          </p:cNvPr>
          <p:cNvSpPr txBox="1"/>
          <p:nvPr/>
        </p:nvSpPr>
        <p:spPr>
          <a:xfrm>
            <a:off x="1043913" y="1269327"/>
            <a:ext cx="493117" cy="400110"/>
          </a:xfrm>
          <a:prstGeom prst="rect">
            <a:avLst/>
          </a:prstGeom>
          <a:noFill/>
        </p:spPr>
        <p:txBody>
          <a:bodyPr wrap="square" rtlCol="0">
            <a:spAutoFit/>
          </a:bodyPr>
          <a:lstStyle/>
          <a:p>
            <a:r>
              <a:rPr lang="en-US" sz="2000" b="1" dirty="0">
                <a:latin typeface="Segoe UI" panose="020B0502040204020203" pitchFamily="34" charset="0"/>
                <a:ea typeface="Segoe UI" panose="020B0502040204020203" pitchFamily="34" charset="0"/>
                <a:cs typeface="Segoe UI" panose="020B0502040204020203" pitchFamily="34" charset="0"/>
              </a:rPr>
              <a:t>N</a:t>
            </a:r>
          </a:p>
        </p:txBody>
      </p:sp>
      <p:sp>
        <p:nvSpPr>
          <p:cNvPr id="13" name="Title 1">
            <a:extLst>
              <a:ext uri="{FF2B5EF4-FFF2-40B4-BE49-F238E27FC236}">
                <a16:creationId xmlns:a16="http://schemas.microsoft.com/office/drawing/2014/main" id="{D428E4F3-BA58-8223-A099-C01E61753B37}"/>
              </a:ext>
            </a:extLst>
          </p:cNvPr>
          <p:cNvSpPr txBox="1">
            <a:spLocks/>
          </p:cNvSpPr>
          <p:nvPr/>
        </p:nvSpPr>
        <p:spPr>
          <a:xfrm>
            <a:off x="2592925" y="624110"/>
            <a:ext cx="8911687" cy="633190"/>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Old Colony Design Option 1</a:t>
            </a:r>
            <a:br>
              <a:rPr lang="en-US" dirty="0"/>
            </a:br>
            <a:endParaRPr lang="en-US" dirty="0"/>
          </a:p>
        </p:txBody>
      </p:sp>
    </p:spTree>
    <p:extLst>
      <p:ext uri="{BB962C8B-B14F-4D97-AF65-F5344CB8AC3E}">
        <p14:creationId xmlns:p14="http://schemas.microsoft.com/office/powerpoint/2010/main" val="373370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1A39-D087-2DEC-5A63-0166E40B933F}"/>
              </a:ext>
            </a:extLst>
          </p:cNvPr>
          <p:cNvSpPr>
            <a:spLocks noGrp="1"/>
          </p:cNvSpPr>
          <p:nvPr>
            <p:ph type="title"/>
          </p:nvPr>
        </p:nvSpPr>
        <p:spPr/>
        <p:txBody>
          <a:bodyPr>
            <a:normAutofit/>
          </a:bodyPr>
          <a:lstStyle/>
          <a:p>
            <a:r>
              <a:rPr lang="en-US" sz="3200" dirty="0"/>
              <a:t>Old Colony Option 1</a:t>
            </a:r>
            <a:br>
              <a:rPr lang="en-US" sz="3200" dirty="0"/>
            </a:br>
            <a:r>
              <a:rPr lang="en-US" sz="3200" dirty="0"/>
              <a:t>Pros and Considerations</a:t>
            </a:r>
          </a:p>
        </p:txBody>
      </p:sp>
      <p:sp>
        <p:nvSpPr>
          <p:cNvPr id="3" name="Content Placeholder 2">
            <a:extLst>
              <a:ext uri="{FF2B5EF4-FFF2-40B4-BE49-F238E27FC236}">
                <a16:creationId xmlns:a16="http://schemas.microsoft.com/office/drawing/2014/main" id="{CA7E3039-CE02-ED90-52AA-8ECFBB8289FB}"/>
              </a:ext>
            </a:extLst>
          </p:cNvPr>
          <p:cNvSpPr>
            <a:spLocks noGrp="1"/>
          </p:cNvSpPr>
          <p:nvPr>
            <p:ph idx="1"/>
          </p:nvPr>
        </p:nvSpPr>
        <p:spPr/>
        <p:txBody>
          <a:bodyPr/>
          <a:lstStyle/>
          <a:p>
            <a:pPr marL="342900" marR="0" lvl="0" indent="-342900">
              <a:spcBef>
                <a:spcPts val="0"/>
              </a:spcBef>
              <a:spcAft>
                <a:spcPts val="0"/>
              </a:spcAft>
              <a:buFont typeface="Symbol" pitchFamily="2" charset="2"/>
              <a:buChar char=""/>
            </a:pPr>
            <a:r>
              <a:rPr lang="en-US" sz="1800" kern="100" dirty="0">
                <a:effectLst/>
                <a:latin typeface="Arial Narrow" panose="020B0604020202020204" pitchFamily="34" charset="0"/>
                <a:ea typeface="Calibri" panose="020F0502020204030204" pitchFamily="34" charset="0"/>
                <a:cs typeface="Times New Roman" panose="02020603050405020304" pitchFamily="18" charset="0"/>
              </a:rPr>
              <a:t>Possible cost savings. </a:t>
            </a:r>
          </a:p>
          <a:p>
            <a:pPr marL="342900" marR="0" lvl="0" indent="-342900">
              <a:spcBef>
                <a:spcPts val="0"/>
              </a:spcBef>
              <a:spcAft>
                <a:spcPts val="0"/>
              </a:spcAft>
              <a:buFont typeface="Symbol" pitchFamily="2" charset="2"/>
              <a:buChar char=""/>
            </a:pPr>
            <a:r>
              <a:rPr lang="en-US" kern="100" dirty="0">
                <a:latin typeface="Arial Narrow" panose="020B0604020202020204" pitchFamily="34" charset="0"/>
                <a:ea typeface="Calibri" panose="020F0502020204030204" pitchFamily="34" charset="0"/>
                <a:cs typeface="Times New Roman" panose="02020603050405020304" pitchFamily="18" charset="0"/>
              </a:rPr>
              <a:t>No loss of parking on south side</a:t>
            </a:r>
            <a:r>
              <a:rPr lang="en-US" sz="1800" kern="100" dirty="0">
                <a:effectLst/>
                <a:latin typeface="Arial Narrow"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effectLst/>
                <a:latin typeface="Arial Narrow" panose="020B0604020202020204" pitchFamily="34" charset="0"/>
                <a:ea typeface="Calibri" panose="020F0502020204030204" pitchFamily="34" charset="0"/>
                <a:cs typeface="Times New Roman" panose="02020603050405020304" pitchFamily="18" charset="0"/>
              </a:rPr>
              <a:t>Reduced overall pavement width encourages reduced speed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kern="100" dirty="0">
                <a:effectLst/>
                <a:latin typeface="Arial Narrow" panose="020B0604020202020204" pitchFamily="34" charset="0"/>
                <a:ea typeface="Calibri" panose="020F0502020204030204" pitchFamily="34" charset="0"/>
                <a:cs typeface="Times New Roman" panose="02020603050405020304" pitchFamily="18" charset="0"/>
              </a:rPr>
              <a:t> &gt;&gt;&gt;&gt;&gt;&gt;&gt;&gt;&gt;&gt;&gt;&gt;&gt;&gt;&gt;&gt;&gt;&gt;&gt;&gt;&gt;&gt;&gt;&gt;&gt;&gt;&gt;&gt;&gt;&gt;&gt;&gt;&gt;&gt;&gt;&gt;&gt;&gt;&gt;&gt;&gt;&gt;&gt;&gt;&gt;</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Old Colony residents concerned about bicyclists on sidewalk</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Bicycles on street subject to vehicle movements (doors opening and vehicles turning)</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Continues existing pedestrian /biker conflicts</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Hard curbing less appealing – not liked by residents</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Narrow sidewalks support only limited walking situations</a:t>
            </a:r>
          </a:p>
          <a:p>
            <a:pPr>
              <a:spcBef>
                <a:spcPts val="0"/>
              </a:spcBef>
              <a:buFont typeface="Symbol" pitchFamily="2" charset="2"/>
              <a:buChar char=""/>
            </a:pPr>
            <a:r>
              <a:rPr lang="en-US" kern="100" dirty="0">
                <a:latin typeface="Calibri" panose="020F0502020204030204" pitchFamily="34" charset="0"/>
                <a:ea typeface="Calibri" panose="020F0502020204030204" pitchFamily="34" charset="0"/>
                <a:cs typeface="Times New Roman" panose="02020603050405020304" pitchFamily="18" charset="0"/>
              </a:rPr>
              <a:t>Anticipated 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ncrease in pedestrian and bike traffic from Penrose &amp; Gov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Prence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will further congest area.</a:t>
            </a:r>
          </a:p>
          <a:p>
            <a:pPr marL="342900" marR="0" lvl="0" indent="-342900">
              <a:spcBef>
                <a:spcPts val="0"/>
              </a:spcBef>
              <a:spcAft>
                <a:spcPts val="0"/>
              </a:spcAft>
              <a:buFont typeface="Symbol"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kern="100" dirty="0">
              <a:latin typeface="Arial Narrow"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67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5AD0-473B-8313-F2F2-09FBF2F8ECD3}"/>
              </a:ext>
            </a:extLst>
          </p:cNvPr>
          <p:cNvSpPr>
            <a:spLocks noGrp="1"/>
          </p:cNvSpPr>
          <p:nvPr>
            <p:ph type="title"/>
          </p:nvPr>
        </p:nvSpPr>
        <p:spPr>
          <a:xfrm>
            <a:off x="2592925" y="624110"/>
            <a:ext cx="8911687" cy="719948"/>
          </a:xfrm>
        </p:spPr>
        <p:txBody>
          <a:bodyPr>
            <a:normAutofit fontScale="90000"/>
          </a:bodyPr>
          <a:lstStyle/>
          <a:p>
            <a:r>
              <a:rPr lang="en-US" dirty="0"/>
              <a:t>Old Colony Design Option 2</a:t>
            </a:r>
            <a:br>
              <a:rPr lang="en-US" dirty="0"/>
            </a:br>
            <a:endParaRPr lang="en-US" dirty="0"/>
          </a:p>
        </p:txBody>
      </p:sp>
      <p:sp>
        <p:nvSpPr>
          <p:cNvPr id="3" name="Content Placeholder 2">
            <a:extLst>
              <a:ext uri="{FF2B5EF4-FFF2-40B4-BE49-F238E27FC236}">
                <a16:creationId xmlns:a16="http://schemas.microsoft.com/office/drawing/2014/main" id="{42A2C910-1815-063D-EF16-3429EAF97D1F}"/>
              </a:ext>
            </a:extLst>
          </p:cNvPr>
          <p:cNvSpPr>
            <a:spLocks noGrp="1"/>
          </p:cNvSpPr>
          <p:nvPr>
            <p:ph idx="1"/>
          </p:nvPr>
        </p:nvSpPr>
        <p:spPr>
          <a:xfrm>
            <a:off x="247664" y="1707614"/>
            <a:ext cx="3785321" cy="4203608"/>
          </a:xfrm>
        </p:spPr>
        <p:txBody>
          <a:bodyPr/>
          <a:lstStyle/>
          <a:p>
            <a:r>
              <a:rPr lang="en-US" dirty="0"/>
              <a:t>Separated bike and walk accommodations by way of a wide sidewalk on the south; no on street parking</a:t>
            </a:r>
          </a:p>
          <a:p>
            <a:r>
              <a:rPr lang="en-US" dirty="0"/>
              <a:t>Continuous sidewalk on the north with on street parking</a:t>
            </a:r>
          </a:p>
          <a:p>
            <a:r>
              <a:rPr lang="en-US" sz="1800" dirty="0"/>
              <a:t>Bump outs for crosswalks and driveway sight distance</a:t>
            </a:r>
          </a:p>
          <a:p>
            <a:endParaRPr lang="en-US" dirty="0"/>
          </a:p>
          <a:p>
            <a:endParaRPr lang="en-US" dirty="0"/>
          </a:p>
          <a:p>
            <a:endParaRPr lang="en-US" dirty="0"/>
          </a:p>
          <a:p>
            <a:endParaRPr lang="en-US" dirty="0"/>
          </a:p>
          <a:p>
            <a:pPr marL="0" indent="0">
              <a:buNone/>
            </a:pPr>
            <a:endParaRPr lang="en-US" dirty="0"/>
          </a:p>
        </p:txBody>
      </p:sp>
      <p:pic>
        <p:nvPicPr>
          <p:cNvPr id="5" name="Picture 4" descr="A road with cars on it&#10;&#10;Description automatically generated">
            <a:extLst>
              <a:ext uri="{FF2B5EF4-FFF2-40B4-BE49-F238E27FC236}">
                <a16:creationId xmlns:a16="http://schemas.microsoft.com/office/drawing/2014/main" id="{1EC29F6D-7AFC-EF52-16FC-4679B9888986}"/>
              </a:ext>
            </a:extLst>
          </p:cNvPr>
          <p:cNvPicPr>
            <a:picLocks noChangeAspect="1"/>
          </p:cNvPicPr>
          <p:nvPr/>
        </p:nvPicPr>
        <p:blipFill>
          <a:blip r:embed="rId2"/>
          <a:srcRect l="17763" t="9101" r="16711" b="17333"/>
          <a:stretch/>
        </p:blipFill>
        <p:spPr>
          <a:xfrm>
            <a:off x="4032985" y="1344058"/>
            <a:ext cx="8159015" cy="5152557"/>
          </a:xfrm>
          <a:prstGeom prst="rect">
            <a:avLst/>
          </a:prstGeom>
        </p:spPr>
      </p:pic>
    </p:spTree>
    <p:extLst>
      <p:ext uri="{BB962C8B-B14F-4D97-AF65-F5344CB8AC3E}">
        <p14:creationId xmlns:p14="http://schemas.microsoft.com/office/powerpoint/2010/main" val="3052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B8AB0-E695-A6CB-B340-E927D4635D5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34814C-3BC1-1F81-291A-80CB42E01E78}"/>
              </a:ext>
            </a:extLst>
          </p:cNvPr>
          <p:cNvPicPr>
            <a:picLocks noChangeAspect="1"/>
          </p:cNvPicPr>
          <p:nvPr/>
        </p:nvPicPr>
        <p:blipFill>
          <a:blip r:embed="rId2"/>
          <a:srcRect l="1051"/>
          <a:stretch/>
        </p:blipFill>
        <p:spPr>
          <a:xfrm>
            <a:off x="146914" y="1459342"/>
            <a:ext cx="12063813" cy="4601740"/>
          </a:xfrm>
          <a:prstGeom prst="rect">
            <a:avLst/>
          </a:prstGeom>
        </p:spPr>
      </p:pic>
      <p:sp>
        <p:nvSpPr>
          <p:cNvPr id="9" name="TextBox 8">
            <a:extLst>
              <a:ext uri="{FF2B5EF4-FFF2-40B4-BE49-F238E27FC236}">
                <a16:creationId xmlns:a16="http://schemas.microsoft.com/office/drawing/2014/main" id="{CF0C7D71-D2D7-41F2-620F-30AF0658F434}"/>
              </a:ext>
            </a:extLst>
          </p:cNvPr>
          <p:cNvSpPr txBox="1"/>
          <p:nvPr/>
        </p:nvSpPr>
        <p:spPr>
          <a:xfrm>
            <a:off x="6685392" y="5398658"/>
            <a:ext cx="1082947" cy="584775"/>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Bayberry Village</a:t>
            </a:r>
          </a:p>
        </p:txBody>
      </p:sp>
      <p:sp>
        <p:nvSpPr>
          <p:cNvPr id="10" name="TextBox 9">
            <a:extLst>
              <a:ext uri="{FF2B5EF4-FFF2-40B4-BE49-F238E27FC236}">
                <a16:creationId xmlns:a16="http://schemas.microsoft.com/office/drawing/2014/main" id="{47EE75B2-8C34-4DF2-B5FD-7687867BE5E8}"/>
              </a:ext>
            </a:extLst>
          </p:cNvPr>
          <p:cNvSpPr txBox="1"/>
          <p:nvPr/>
        </p:nvSpPr>
        <p:spPr>
          <a:xfrm>
            <a:off x="341407" y="4943735"/>
            <a:ext cx="1390677" cy="338554"/>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Spaulding</a:t>
            </a:r>
          </a:p>
        </p:txBody>
      </p:sp>
      <p:sp>
        <p:nvSpPr>
          <p:cNvPr id="11" name="TextBox 10">
            <a:extLst>
              <a:ext uri="{FF2B5EF4-FFF2-40B4-BE49-F238E27FC236}">
                <a16:creationId xmlns:a16="http://schemas.microsoft.com/office/drawing/2014/main" id="{AEA24166-27B0-5D65-A421-571DA5967148}"/>
              </a:ext>
            </a:extLst>
          </p:cNvPr>
          <p:cNvSpPr txBox="1"/>
          <p:nvPr/>
        </p:nvSpPr>
        <p:spPr>
          <a:xfrm>
            <a:off x="1036745" y="1459342"/>
            <a:ext cx="845388" cy="400110"/>
          </a:xfrm>
          <a:prstGeom prst="rect">
            <a:avLst/>
          </a:prstGeom>
          <a:noFill/>
        </p:spPr>
        <p:txBody>
          <a:bodyPr wrap="square" rtlCol="0">
            <a:spAutoFit/>
          </a:bodyPr>
          <a:lstStyle/>
          <a:p>
            <a:r>
              <a:rPr lang="en-US" sz="2000" b="1" dirty="0">
                <a:latin typeface="Segoe UI" panose="020B0502040204020203" pitchFamily="34" charset="0"/>
                <a:ea typeface="Segoe UI" panose="020B0502040204020203" pitchFamily="34" charset="0"/>
                <a:cs typeface="Segoe UI" panose="020B0502040204020203" pitchFamily="34" charset="0"/>
              </a:rPr>
              <a:t>N</a:t>
            </a:r>
          </a:p>
        </p:txBody>
      </p:sp>
      <p:sp>
        <p:nvSpPr>
          <p:cNvPr id="12" name="Arrow: Up 11">
            <a:extLst>
              <a:ext uri="{FF2B5EF4-FFF2-40B4-BE49-F238E27FC236}">
                <a16:creationId xmlns:a16="http://schemas.microsoft.com/office/drawing/2014/main" id="{32F371A2-700F-6D67-7DE6-AB40372DA6B1}"/>
              </a:ext>
            </a:extLst>
          </p:cNvPr>
          <p:cNvSpPr/>
          <p:nvPr/>
        </p:nvSpPr>
        <p:spPr>
          <a:xfrm rot="2226075">
            <a:off x="817685" y="1769859"/>
            <a:ext cx="290146" cy="6154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BE57663-D255-9430-56EE-835A6E5FA16E}"/>
              </a:ext>
            </a:extLst>
          </p:cNvPr>
          <p:cNvSpPr txBox="1">
            <a:spLocks/>
          </p:cNvSpPr>
          <p:nvPr/>
        </p:nvSpPr>
        <p:spPr>
          <a:xfrm>
            <a:off x="2592925" y="624110"/>
            <a:ext cx="8911687" cy="633190"/>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Old Colony Design Option 2</a:t>
            </a:r>
            <a:br>
              <a:rPr lang="en-US" dirty="0"/>
            </a:br>
            <a:endParaRPr lang="en-US" dirty="0"/>
          </a:p>
        </p:txBody>
      </p:sp>
    </p:spTree>
    <p:extLst>
      <p:ext uri="{BB962C8B-B14F-4D97-AF65-F5344CB8AC3E}">
        <p14:creationId xmlns:p14="http://schemas.microsoft.com/office/powerpoint/2010/main" val="34000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9D75-93AA-F5D2-EACB-5F3E7D8A320A}"/>
              </a:ext>
            </a:extLst>
          </p:cNvPr>
          <p:cNvSpPr>
            <a:spLocks noGrp="1"/>
          </p:cNvSpPr>
          <p:nvPr>
            <p:ph type="title"/>
          </p:nvPr>
        </p:nvSpPr>
        <p:spPr>
          <a:xfrm>
            <a:off x="1790700" y="624110"/>
            <a:ext cx="9956799" cy="1083504"/>
          </a:xfrm>
        </p:spPr>
        <p:txBody>
          <a:bodyPr>
            <a:normAutofit fontScale="90000"/>
          </a:bodyPr>
          <a:lstStyle/>
          <a:p>
            <a:r>
              <a:rPr lang="en-US" dirty="0"/>
              <a:t>Old Colony Option 2 </a:t>
            </a:r>
            <a:br>
              <a:rPr lang="en-US" dirty="0"/>
            </a:br>
            <a:r>
              <a:rPr lang="en-US" sz="3100" dirty="0"/>
              <a:t>Pros and Considerations-Unanimous Committee Support</a:t>
            </a:r>
          </a:p>
        </p:txBody>
      </p:sp>
      <p:sp>
        <p:nvSpPr>
          <p:cNvPr id="3" name="Content Placeholder 2">
            <a:extLst>
              <a:ext uri="{FF2B5EF4-FFF2-40B4-BE49-F238E27FC236}">
                <a16:creationId xmlns:a16="http://schemas.microsoft.com/office/drawing/2014/main" id="{2D8CE115-FAC7-34A9-4061-F01F569FBA91}"/>
              </a:ext>
            </a:extLst>
          </p:cNvPr>
          <p:cNvSpPr>
            <a:spLocks noGrp="1"/>
          </p:cNvSpPr>
          <p:nvPr>
            <p:ph idx="1"/>
          </p:nvPr>
        </p:nvSpPr>
        <p:spPr>
          <a:xfrm>
            <a:off x="2512094" y="2071172"/>
            <a:ext cx="8915400" cy="4589198"/>
          </a:xfrm>
        </p:spPr>
        <p:txBody>
          <a:bodyPr>
            <a:normAutofit/>
          </a:bodyPr>
          <a:lstStyle/>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Improved safety  for pedestrians, bicycles and vehicles</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Less bicycle/pedestrian crowding  and conflicts</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Bicycle safety w/ off-street path non reliant on CCRT (no lighting &amp; used for recreation)</a:t>
            </a:r>
          </a:p>
          <a:p>
            <a:pPr marL="342900" marR="0" lvl="0" indent="-342900">
              <a:spcBef>
                <a:spcPts val="0"/>
              </a:spcBef>
              <a:spcAft>
                <a:spcPts val="0"/>
              </a:spcAft>
              <a:buFont typeface="Symbol" pitchFamily="2" charset="2"/>
              <a:buChar char=""/>
            </a:pPr>
            <a:r>
              <a:rPr lang="en-US" kern="100" dirty="0">
                <a:latin typeface="Calibri" panose="020F0502020204030204" pitchFamily="34" charset="0"/>
                <a:ea typeface="Calibri" panose="020F0502020204030204" pitchFamily="34" charset="0"/>
                <a:cs typeface="Times New Roman" panose="02020603050405020304" pitchFamily="18" charset="0"/>
              </a:rPr>
              <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ccommodations for increased walking situations (strollers; partners; wheelchairs etc</a:t>
            </a:r>
            <a:r>
              <a:rPr lang="en-US" kern="100" dirty="0">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Easier road predictability  for vehicles  with bikes minimized</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Better  accessibility and connectivity  for Penrose, Gov.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Prence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other community pods to downtown area.</a:t>
            </a:r>
          </a:p>
          <a:p>
            <a:pPr marL="342900" marR="0" lvl="0" indent="-342900">
              <a:spcBef>
                <a:spcPts val="0"/>
              </a:spcBef>
              <a:spcAft>
                <a:spcPts val="0"/>
              </a:spcAft>
              <a:buFont typeface="Symbol" pitchFamily="2" charset="2"/>
              <a:buChar char=""/>
            </a:pPr>
            <a:r>
              <a:rPr lang="en-US" kern="100" dirty="0">
                <a:latin typeface="Calibri" panose="020F0502020204030204" pitchFamily="34" charset="0"/>
                <a:ea typeface="Calibri" panose="020F0502020204030204" pitchFamily="34" charset="0"/>
                <a:cs typeface="Times New Roman" panose="02020603050405020304" pitchFamily="18" charset="0"/>
              </a:rPr>
              <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ccommodates all non-vehicle users</a:t>
            </a:r>
          </a:p>
          <a:p>
            <a:pPr marL="342900" marR="0" lvl="0" indent="-342900">
              <a:spcBef>
                <a:spcPts val="0"/>
              </a:spcBef>
              <a:spcAft>
                <a:spcPts val="0"/>
              </a:spcAft>
              <a:buFont typeface="Symbol" pitchFamily="2" charset="2"/>
              <a:buChar char=""/>
            </a:pPr>
            <a:r>
              <a:rPr lang="en-US" sz="1800" dirty="0">
                <a:effectLst/>
                <a:latin typeface="Arial Narrow" panose="020B0604020202020204" pitchFamily="34" charset="0"/>
                <a:ea typeface="Calibri" panose="020F0502020204030204" pitchFamily="34" charset="0"/>
                <a:cs typeface="Times New Roman" panose="02020603050405020304" pitchFamily="18" charset="0"/>
              </a:rPr>
              <a:t>Provides a reduction in pavement width for speed control.</a:t>
            </a:r>
            <a:r>
              <a:rPr lang="en-US" dirty="0">
                <a:effectLst/>
              </a:rPr>
              <a:t> </a:t>
            </a:r>
            <a:endParaRPr lang="en-US" kern="100" dirty="0">
              <a:latin typeface="Calibri" panose="020F0502020204030204" pitchFamily="34" charset="0"/>
              <a:cs typeface="Times New Roman" panose="02020603050405020304" pitchFamily="18" charset="0"/>
            </a:endParaRPr>
          </a:p>
          <a:p>
            <a:pPr marL="0" indent="0">
              <a:buNone/>
            </a:pPr>
            <a:r>
              <a:rPr lang="en-US" dirty="0"/>
              <a:t>&gt;&gt;&gt;&gt;&gt;&gt;&gt;&gt;&gt;&gt;&gt;&gt;&gt;&gt;&gt;&gt;&gt;&gt;&gt;&gt;&gt;&gt;&gt;&gt;&gt;&gt;&gt;&gt;&gt;&gt;&gt;&gt;&gt;&gt;&gt;&gt;&gt;&gt;&gt;&gt;</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Perceived redundant to Rail Trail</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Reduces parking on south side of road</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59276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3834</TotalTime>
  <Words>858</Words>
  <Application>Microsoft Macintosh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Arial Narrow</vt:lpstr>
      <vt:lpstr>Calibri</vt:lpstr>
      <vt:lpstr>Century Gothic</vt:lpstr>
      <vt:lpstr>Segoe UI</vt:lpstr>
      <vt:lpstr>Symbol</vt:lpstr>
      <vt:lpstr>Wingdings 3</vt:lpstr>
      <vt:lpstr>Wisp</vt:lpstr>
      <vt:lpstr>Orleans Transportation  and  Bikeways Advisory Committee</vt:lpstr>
      <vt:lpstr>The committee has been doing preliminary work on three key projects which we believe will enhance the safety and enjoyment of significant town roadways and in doing so will advance safety, health and environmental goals of the town. * Two of these projects were at the top of the Complete Streets Prioritization Plan list and the third was and has been under consideration before the creation of the Plan.</vt:lpstr>
      <vt:lpstr>Old Colony Way Improvements for Old Colony Way have been under discussion for years. Some action has been taken but more needs be done.   Problem       Solutions to Date</vt:lpstr>
      <vt:lpstr>Old Colony Design Option 1 </vt:lpstr>
      <vt:lpstr>PowerPoint Presentation</vt:lpstr>
      <vt:lpstr>Old Colony Option 1 Pros and Considerations</vt:lpstr>
      <vt:lpstr>Old Colony Design Option 2 </vt:lpstr>
      <vt:lpstr>PowerPoint Presentation</vt:lpstr>
      <vt:lpstr>Old Colony Option 2  Pros and Considerations-Unanimous Committee Support</vt:lpstr>
      <vt:lpstr>Main Street (Rt 28 to Beach Rd) Concepts Under Discussion</vt:lpstr>
      <vt:lpstr>Main Street Option 1</vt:lpstr>
      <vt:lpstr>Main Street Option 2</vt:lpstr>
      <vt:lpstr>Beach Road</vt:lpstr>
      <vt:lpstr>Conceptual Timeline for Decision Making and Funding</vt:lpstr>
      <vt:lpstr>Grant Opportunities to Support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Orleans Transportation  and  Bikeways Advisory Committee</dc:title>
  <dc:creator>Alice Van Oot</dc:creator>
  <cp:lastModifiedBy>Alice Van Oot</cp:lastModifiedBy>
  <cp:revision>21</cp:revision>
  <dcterms:created xsi:type="dcterms:W3CDTF">2025-01-14T01:28:14Z</dcterms:created>
  <dcterms:modified xsi:type="dcterms:W3CDTF">2025-01-29T20:47:46Z</dcterms:modified>
</cp:coreProperties>
</file>